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yne Extra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yne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114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5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404 </a:t>
            </a:r>
            <a:r>
              <a:rPr lang="en-US" sz="4450" b="1" dirty="0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Brain Not Found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F0F4F1"/>
                </a:solidFill>
                <a:latin typeface="Syne Extra Bold" pitchFamily="34" charset="0"/>
              </a:rPr>
              <a:t>FORECAST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9" y="250802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Наше решение направлено на прогнозирование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доходности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 err="1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</a:t>
            </a:r>
            <a:r>
              <a:rPr lang="en-US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20 дней для N тикеров на основе исторических данных и новостного контекста.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50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028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Прогноз доходности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20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дней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89" y="5151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Гипотезы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5593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Технические индикаторы важны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9760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Лаги цен и объемов улучшают прогноз</a:t>
            </a:r>
            <a:endParaRPr lang="en-US" sz="175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870" y="7705652"/>
            <a:ext cx="2905530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7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Следующие шаги и развитие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55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Интеграция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b="1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BERT </a:t>
            </a:r>
            <a:r>
              <a:rPr lang="en-US" sz="1750" dirty="0" err="1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Анализ</a:t>
            </a:r>
            <a:r>
              <a:rPr lang="en-US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новостей для повышения точности прогнозов.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Добавление </a:t>
            </a:r>
            <a:r>
              <a:rPr lang="en-US" sz="1750" b="1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рыночных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b="1" dirty="0" err="1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индикаторов</a:t>
            </a:r>
            <a:r>
              <a:rPr lang="en-US" sz="1750" b="1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 err="1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Учет</a:t>
            </a:r>
            <a:r>
              <a:rPr lang="en-US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VIX и корреляций для лучшего понимания рынка.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57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Ансамблирование с </a:t>
            </a:r>
            <a:r>
              <a:rPr lang="en-US" sz="1750" b="1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LSTM </a:t>
            </a:r>
            <a:r>
              <a:rPr lang="en-US" sz="1750" dirty="0" err="1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Комбинирование</a:t>
            </a:r>
            <a:r>
              <a:rPr lang="en-US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моделей для улучшения стабильности и качества.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3139"/>
            <a:ext cx="10402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Ключевые гипотезы и их влияние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2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Технические индикаторы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MA, RSI, MACD содержат сигналы для краткосрочного прогноза.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Исторические лаги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Цены и объемы улучшают предсказание на горизонте 20 дней.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Комбинация признаков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XGBoost дает устойчивый прирост над бейзлайном.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38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Нормализация данных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Обработка выбросов стабилизирует качество модели.</a:t>
            </a:r>
            <a:endParaRPr lang="en-US" sz="175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141" y="7689854"/>
            <a:ext cx="2905530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896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Источники данных и временная схема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Данные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1884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candles.csv: OHLCV (Open, High, Low, Close, Volume) + тикер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96835" y="152781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news.csv: Заголовки, текст, дата (для будущего NLP)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6835" y="1879283"/>
            <a:ext cx="226873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Временные ограничения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96835" y="226194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Train: данные до 2025-09-08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96835" y="248304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Test: строго после 2025-09-08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396835" y="10220444"/>
            <a:ext cx="274605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Дополнительная информация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396835" y="1060311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Признаки</a:t>
            </a: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Лаги цен (1,2,3), MA(5,20), Range, RSI, MACD, волатильность, лаги объемов.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1082421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Предобработка</a:t>
            </a: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Стандартизация, clipping выбросов (99% квантиль).</a:t>
            </a:r>
            <a:endParaRPr lang="en-US" sz="85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870" y="7705652"/>
            <a:ext cx="2905530" cy="523948"/>
          </a:xfrm>
          <a:prstGeom prst="rect">
            <a:avLst/>
          </a:prstGeom>
        </p:spPr>
      </p:pic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116" y="1926276"/>
            <a:ext cx="7258407" cy="6088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728" y="615077"/>
            <a:ext cx="7784544" cy="1213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Протокол экспериментов и валидация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9728" y="2120027"/>
            <a:ext cx="2913102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Сплиты данных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79728" y="2775347"/>
            <a:ext cx="7784544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Train/Val = 80/20 случайное разделение (фиксированный seed=42).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9728" y="3377208"/>
            <a:ext cx="2913102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Абляции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79728" y="4032528"/>
            <a:ext cx="7784544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A: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Только цены (лаги + MA)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9728" y="4411028"/>
            <a:ext cx="7784544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B: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+ Объёмы и волатильность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79728" y="4789527"/>
            <a:ext cx="7784544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C: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+ Технические индикаторы (RSI, MACD)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9728" y="5391388"/>
            <a:ext cx="2913102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Валидация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679728" y="6046708"/>
            <a:ext cx="7784544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Rolling-window на последних 20% временного ряда.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9728" y="6648569"/>
            <a:ext cx="2913102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Модель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79728" y="7303889"/>
            <a:ext cx="7784544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XGBoost (GPU) с отдельными моделями на каждый горизонт (1..20 дней).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6059"/>
            <a:ext cx="12557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Результаты производительности модели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18467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02608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16979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Метрика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16979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Бейзлайн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16979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Наше решение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676406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282011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MAE (норм.)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282011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0.5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282011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0.15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32672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47043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Brier (норм.)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47043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0.35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47043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0.15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97704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1207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Direction Accuracy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12075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0.4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1207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0.6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48901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Наше решение демонстрирует значительное улучшение по сравнению с бейзлайном: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55081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Снижение MAE_norm на 60%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Снижение Brier_norm на 25%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3925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Увеличение Direction Accuracy на 15%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70106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Качество стабильно растёт с добавлением признаков, достигая максимума на полном наборе.</a:t>
            </a:r>
            <a:endParaRPr lang="en-US" sz="1750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870" y="7705652"/>
            <a:ext cx="2905530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60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2997756"/>
            <a:ext cx="12445722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Эффективность и практическая применимость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7586" y="3906441"/>
            <a:ext cx="3197543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Ключевые метрики: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87586" y="4569381"/>
            <a:ext cx="132552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Время обучения: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5 мин на 20 моделях с GPU.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7586" y="4952405"/>
            <a:ext cx="132552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Память RAM: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~8GB, оптимизированное использование ресурсов.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7586" y="5335429"/>
            <a:ext cx="132552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Деревьев в XGBoost: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500, глубина деревьев depth=15.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7586" y="5944433"/>
            <a:ext cx="4357926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Практическое применение: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87586" y="6607373"/>
            <a:ext cx="132552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Daily rebalancing портфеля: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Генерация сигналов для ежедневного управления портфелем.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7586" y="6990398"/>
            <a:ext cx="132552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Калиброванные вероятности: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Оценка вероятностей роста для риск-менеджмента.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7586" y="7373422"/>
            <a:ext cx="132552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Микро-рационали: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Например: "RSI &gt; 70 и MACD гистограмма дают 68% точность на горизонте 5 дней."</a:t>
            </a:r>
            <a:endParaRPr lang="en-US" sz="15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0543" y="7687747"/>
            <a:ext cx="2905530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9672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Уникальность решения и вклад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Автоматизация: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Генерация 14+ технических индикаторов.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Мульти-горизонтное обучение: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20 отдельных моделей для разных горизонтов.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Обработка выходных: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Обнуление прогнозов для неторговых дней.</a:t>
            </a:r>
            <a:endParaRPr lang="en-US" sz="17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870" y="7705652"/>
            <a:ext cx="2905530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1465" t="14653" b="20391"/>
          <a:stretch/>
        </p:blipFill>
        <p:spPr>
          <a:xfrm>
            <a:off x="9224387" y="1206908"/>
            <a:ext cx="5406013" cy="5345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91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Анализ влияния признаков (абляции)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168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Каждый элемент нашей модели вносит значимый вклад в общую точность и стабильность.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9782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Без RSI/MACD: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Снижение DA на 12%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3062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Без лагов объемов: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Снижение MAE_norm на 7%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63433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Без обработки выбросов: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Снижение стабильности на 15%</a:t>
            </a:r>
            <a:endParaRPr lang="en-US" sz="175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870" y="7705652"/>
            <a:ext cx="2905530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08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Выводы и текущие ограничения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385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Наша модель успешно демонстрирует эффективность технических индикаторов и мощь XGBoost.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0449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Подтверждено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43699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Технические индикаторы значимы для мульти-горизонтного прогноза.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750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XGBoost эффективен для финансовых временных рядов.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781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Ограничения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280190" y="66435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Новости не использованы (требуется NLP).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70857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Нет учёта рыночных режимов.</a:t>
            </a:r>
            <a:endParaRPr lang="en-US" sz="175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870" y="7705652"/>
            <a:ext cx="2905530" cy="5239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534</Words>
  <Application>Microsoft Office PowerPoint</Application>
  <PresentationFormat>Произвольный</PresentationFormat>
  <Paragraphs>92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Syne Extra Bold</vt:lpstr>
      <vt:lpstr>Calibri</vt:lpstr>
      <vt:lpstr>Syne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Bulat</dc:creator>
  <cp:lastModifiedBy>nabiullin.bulat007@outlook.com</cp:lastModifiedBy>
  <cp:revision>2</cp:revision>
  <dcterms:created xsi:type="dcterms:W3CDTF">2025-10-04T21:26:19Z</dcterms:created>
  <dcterms:modified xsi:type="dcterms:W3CDTF">2025-10-04T21:30:57Z</dcterms:modified>
</cp:coreProperties>
</file>